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96" r:id="rId3"/>
    <p:sldId id="258" r:id="rId4"/>
    <p:sldId id="297" r:id="rId5"/>
    <p:sldId id="298" r:id="rId6"/>
    <p:sldId id="271" r:id="rId7"/>
    <p:sldId id="270" r:id="rId8"/>
    <p:sldId id="272" r:id="rId9"/>
    <p:sldId id="260" r:id="rId10"/>
    <p:sldId id="263" r:id="rId11"/>
    <p:sldId id="261" r:id="rId12"/>
    <p:sldId id="287" r:id="rId13"/>
    <p:sldId id="274" r:id="rId14"/>
    <p:sldId id="273" r:id="rId15"/>
    <p:sldId id="278" r:id="rId16"/>
    <p:sldId id="279" r:id="rId17"/>
    <p:sldId id="280" r:id="rId18"/>
    <p:sldId id="294" r:id="rId19"/>
    <p:sldId id="288" r:id="rId20"/>
    <p:sldId id="285" r:id="rId21"/>
    <p:sldId id="286" r:id="rId22"/>
    <p:sldId id="283" r:id="rId23"/>
    <p:sldId id="289" r:id="rId24"/>
    <p:sldId id="292" r:id="rId25"/>
    <p:sldId id="305" r:id="rId26"/>
    <p:sldId id="282" r:id="rId27"/>
    <p:sldId id="301" r:id="rId28"/>
    <p:sldId id="299" r:id="rId29"/>
    <p:sldId id="304" r:id="rId30"/>
    <p:sldId id="303" r:id="rId31"/>
    <p:sldId id="300" r:id="rId32"/>
    <p:sldId id="302" r:id="rId33"/>
    <p:sldId id="295" r:id="rId34"/>
    <p:sldId id="264" r:id="rId35"/>
    <p:sldId id="269" r:id="rId36"/>
    <p:sldId id="262" r:id="rId37"/>
    <p:sldId id="265" r:id="rId38"/>
    <p:sldId id="266" r:id="rId39"/>
    <p:sldId id="284" r:id="rId40"/>
    <p:sldId id="290" r:id="rId41"/>
    <p:sldId id="293" r:id="rId42"/>
    <p:sldId id="291" r:id="rId43"/>
    <p:sldId id="259" r:id="rId44"/>
    <p:sldId id="281" r:id="rId45"/>
    <p:sldId id="277" r:id="rId46"/>
    <p:sldId id="275" r:id="rId47"/>
    <p:sldId id="276" r:id="rId48"/>
    <p:sldId id="257" r:id="rId49"/>
    <p:sldId id="267" r:id="rId50"/>
    <p:sldId id="268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1CB84-A8AA-479D-B380-93AF77B88403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4CDDB-2444-4CCD-BDA5-B33AECC12FD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5663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03FFA-7B3D-4AA9-B555-0A086FD55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DB9FD27-91C6-4A9D-ADC0-E23F69DC6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7E4043-CAAC-4BBD-9960-4422F3D0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C82319-A468-444A-946F-35DA6358F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8C2258-B70C-4740-8286-07F4644F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508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6148B-81D8-4F5A-BFB8-AA55FA09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46F4F1B-4624-4B48-94B8-A924AD898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EBDAA0-C9F3-4C5B-BC80-78BDEE10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DE9112-FA41-41DC-8597-22E0688F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C5A2A0-9D52-4EF1-8F52-9C2899C8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6770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15939BF-EAB0-4B3E-B358-0CDF5636E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9B7DCD4-FF2C-40BD-BF04-7E446E405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763FC6-F093-45F1-B10C-89EF10DB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B461F03-7BE9-4E21-A667-E3D3E5D0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BF807D-D963-4DC9-B429-34838E8E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652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E63EB-A85D-4DED-8407-E2AFCAC6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56EF9D-0EED-4D0C-9530-2A113E44C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5865AB0-4DD2-4BA7-B9A1-61DFFB495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F3FCAA6-4F42-4D87-BE10-5BF132BDE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FFC53E-C2A0-4C01-BD13-8A4B01E5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940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6B83A-0F44-409A-AF0C-8221AA4B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2C5A535-6F27-4CC8-AD2C-A3E9807F9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426386-0FCD-4961-9600-1314B2831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244F26-06CC-4B08-8CDC-2526711B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04ABA9F-1209-4CA4-A5E8-A24F9F767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226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CA5AAC-60E2-446B-BB97-6A18CD17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E1A5B6-DC0E-4D14-B1E8-64507553E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5E1B7A3-268C-4D50-88B9-39838CD35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F33290E-4F59-4D83-9EC8-589F0DA40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70794B-FD8A-4404-913C-9BCFEDEAC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4887E31-C207-4381-81C1-6DC8F603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285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B8626-A994-4DBD-B2F6-C5A09E9E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5F1BE73-DB2D-466A-ABB7-8C4E1CA23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5F1252A-E403-4163-ABDE-F5D55633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28FECE6-49A5-4F78-9546-FD6AEA021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D88A967-A3AD-49A7-A431-AE637A0B9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95599E8-2422-4126-8876-9589C75D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4FED09B-0C02-4436-A3A2-49F0FE0A4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2DA6E55-23F3-4322-ADC4-4398E9E7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92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8F295E-C151-439E-AB32-61ACB50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C44F358-C722-475A-98BE-07E33279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FB80B3D-95CA-4000-AFFF-B23586C3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D3EE7AA-CB83-4481-9B59-9A014F74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15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71C4410-32C2-4A28-AB21-7725818DA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D295AA5-C79B-452C-B431-EFB246E0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ED06B0D-B5DA-41AD-A1CA-7851ACAC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163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D93EE-A932-4C4F-974B-ED2EF11EB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9AE8C3-F3D0-496C-93AD-B76F3FD81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951B49A-C9E2-4C0C-B5F4-08762E75D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768014-5B89-44E7-97B7-378F6BB40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95F905B-5D87-410B-8BD2-7D7C25E1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FB96B28-0947-4605-838E-CC1BE620F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359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8618B-259E-40AC-B74A-1DCD44F97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96200D7-256C-4105-9049-27BBAD3F3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75FF7EF-19DC-4363-B1A3-BE3808380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8603F10-7505-45A9-A222-E1F0AE20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14E7404-A4AC-4BE3-AFB6-11558F46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5102F9B-F2BD-4C9E-A1E3-4DC6456E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521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7E66960-92D1-4C24-B2B3-A2ADC5ED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36D5C1-2F44-43BC-9ACF-A967CA32B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764E48E-EA00-4E0B-9F7D-06AD079C6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7126A-A830-4347-83C3-1D891F7390FB}" type="datetimeFigureOut">
              <a:rPr lang="nl-NL" smtClean="0"/>
              <a:t>29-3-2022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3096CA-C686-46E0-B069-BB98107D4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83941B-FDE8-42F6-B570-DF9501BA8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E8DBE-EFA4-468E-817D-AEBC45BCBA1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034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791AE2-2275-47F1-BE56-B93A81591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Thoughts</a:t>
            </a:r>
            <a:r>
              <a:rPr lang="nl-NL" dirty="0"/>
              <a:t> on </a:t>
            </a:r>
            <a:r>
              <a:rPr lang="nl-NL" dirty="0" err="1"/>
              <a:t>troughs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DDA1987-2F61-44B8-A1DF-33CCED165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235" y="4556195"/>
            <a:ext cx="9144000" cy="1655762"/>
          </a:xfrm>
        </p:spPr>
        <p:txBody>
          <a:bodyPr/>
          <a:lstStyle/>
          <a:p>
            <a:r>
              <a:rPr lang="nl-NL" dirty="0"/>
              <a:t>Joren  Janzing</a:t>
            </a:r>
          </a:p>
        </p:txBody>
      </p:sp>
    </p:spTree>
    <p:extLst>
      <p:ext uri="{BB962C8B-B14F-4D97-AF65-F5344CB8AC3E}">
        <p14:creationId xmlns:p14="http://schemas.microsoft.com/office/powerpoint/2010/main" val="70488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C2B565A-0C55-4795-A1CE-5DB47A620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7" t="25208" r="54456" b="36458"/>
          <a:stretch/>
        </p:blipFill>
        <p:spPr>
          <a:xfrm>
            <a:off x="1214160" y="1073426"/>
            <a:ext cx="9763679" cy="471114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23BF0AE3-8DC5-42F6-98CC-EC919ED3834F}"/>
              </a:ext>
            </a:extLst>
          </p:cNvPr>
          <p:cNvSpPr txBox="1"/>
          <p:nvPr/>
        </p:nvSpPr>
        <p:spPr>
          <a:xfrm>
            <a:off x="2153478" y="228057"/>
            <a:ext cx="5261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PITE Ensemble </a:t>
            </a:r>
            <a:r>
              <a:rPr lang="nl-NL" dirty="0" err="1"/>
              <a:t>Mean</a:t>
            </a:r>
            <a:r>
              <a:rPr lang="nl-NL" dirty="0"/>
              <a:t> Flow </a:t>
            </a:r>
            <a:r>
              <a:rPr lang="nl-NL" dirty="0" err="1"/>
              <a:t>Determined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Strong </a:t>
            </a:r>
            <a:r>
              <a:rPr lang="nl-NL" dirty="0" err="1"/>
              <a:t>Convection</a:t>
            </a:r>
            <a:r>
              <a:rPr lang="nl-NL" dirty="0"/>
              <a:t> </a:t>
            </a:r>
            <a:r>
              <a:rPr lang="nl-NL" dirty="0" err="1"/>
              <a:t>Outflow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0047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5417F1F-2EA9-4EA5-B51F-AAE0CDF3F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6" t="27328" r="54608" b="32907"/>
          <a:stretch/>
        </p:blipFill>
        <p:spPr>
          <a:xfrm>
            <a:off x="1123309" y="382138"/>
            <a:ext cx="9945381" cy="500872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CD6F215-B352-4B2A-8DB9-DFA4B9A2188B}"/>
              </a:ext>
            </a:extLst>
          </p:cNvPr>
          <p:cNvSpPr txBox="1"/>
          <p:nvPr/>
        </p:nvSpPr>
        <p:spPr>
          <a:xfrm>
            <a:off x="2749826" y="817778"/>
            <a:ext cx="232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Convection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</a:t>
            </a:r>
            <a:r>
              <a:rPr lang="nl-NL" dirty="0" err="1"/>
              <a:t>strongest</a:t>
            </a:r>
            <a:r>
              <a:rPr lang="nl-NL" dirty="0"/>
              <a:t> </a:t>
            </a:r>
            <a:r>
              <a:rPr lang="nl-NL" dirty="0" err="1"/>
              <a:t>flows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097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5FE27-32F2-4CE5-B4FA-65B90F5D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the</a:t>
            </a:r>
            <a:r>
              <a:rPr lang="nl-NL" dirty="0"/>
              <a:t> flow </a:t>
            </a:r>
            <a:r>
              <a:rPr lang="nl-NL" dirty="0" err="1"/>
              <a:t>respond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5136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694CF0A-86C8-406B-99F1-44F15B747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43" y="1076204"/>
            <a:ext cx="10008114" cy="470559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83F133E-2A57-47B4-877B-C6D1DA0034B6}"/>
              </a:ext>
            </a:extLst>
          </p:cNvPr>
          <p:cNvSpPr txBox="1"/>
          <p:nvPr/>
        </p:nvSpPr>
        <p:spPr>
          <a:xfrm>
            <a:off x="3816626" y="390939"/>
            <a:ext cx="513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Depth </a:t>
            </a:r>
            <a:r>
              <a:rPr lang="nl-NL" dirty="0" err="1"/>
              <a:t>Averaged</a:t>
            </a:r>
            <a:r>
              <a:rPr lang="nl-NL" dirty="0"/>
              <a:t> Flow </a:t>
            </a:r>
            <a:r>
              <a:rPr lang="nl-NL" dirty="0" err="1"/>
              <a:t>vs</a:t>
            </a:r>
            <a:r>
              <a:rPr lang="nl-NL" dirty="0"/>
              <a:t> OHC: </a:t>
            </a:r>
            <a:r>
              <a:rPr lang="nl-NL" dirty="0" err="1"/>
              <a:t>integrated</a:t>
            </a:r>
            <a:r>
              <a:rPr lang="nl-NL" dirty="0"/>
              <a:t> response</a:t>
            </a:r>
          </a:p>
        </p:txBody>
      </p:sp>
    </p:spTree>
    <p:extLst>
      <p:ext uri="{BB962C8B-B14F-4D97-AF65-F5344CB8AC3E}">
        <p14:creationId xmlns:p14="http://schemas.microsoft.com/office/powerpoint/2010/main" val="3413354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8962AD9-A5ED-4434-B04D-4679D755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46" y="939680"/>
            <a:ext cx="10039866" cy="467384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DD1DF47-D0A7-4BFA-ACA1-01DECBAD5397}"/>
              </a:ext>
            </a:extLst>
          </p:cNvPr>
          <p:cNvSpPr txBox="1"/>
          <p:nvPr/>
        </p:nvSpPr>
        <p:spPr>
          <a:xfrm>
            <a:off x="4359966" y="377687"/>
            <a:ext cx="396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Depth </a:t>
            </a:r>
            <a:r>
              <a:rPr lang="nl-NL" dirty="0" err="1"/>
              <a:t>Averaged</a:t>
            </a:r>
            <a:r>
              <a:rPr lang="nl-NL" dirty="0"/>
              <a:t> Flow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Weighted</a:t>
            </a:r>
            <a:r>
              <a:rPr lang="nl-NL" dirty="0"/>
              <a:t> Wind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39B5570C-3136-4306-8D28-A20BCACFFCA4}"/>
              </a:ext>
            </a:extLst>
          </p:cNvPr>
          <p:cNvSpPr/>
          <p:nvPr/>
        </p:nvSpPr>
        <p:spPr>
          <a:xfrm>
            <a:off x="4087950" y="995002"/>
            <a:ext cx="544032" cy="9292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41C7984F-BEF7-4E9B-A573-8A674298FFFD}"/>
              </a:ext>
            </a:extLst>
          </p:cNvPr>
          <p:cNvSpPr/>
          <p:nvPr/>
        </p:nvSpPr>
        <p:spPr>
          <a:xfrm>
            <a:off x="4167214" y="1979558"/>
            <a:ext cx="544032" cy="9292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817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jl: rechts 5">
            <a:extLst>
              <a:ext uri="{FF2B5EF4-FFF2-40B4-BE49-F238E27FC236}">
                <a16:creationId xmlns:a16="http://schemas.microsoft.com/office/drawing/2014/main" id="{1D82B6C2-74D5-4A07-88AD-675BA3506D73}"/>
              </a:ext>
            </a:extLst>
          </p:cNvPr>
          <p:cNvSpPr/>
          <p:nvPr/>
        </p:nvSpPr>
        <p:spPr>
          <a:xfrm>
            <a:off x="145774" y="1238214"/>
            <a:ext cx="762000" cy="36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92A335B-B176-41F0-9FC2-154466EB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38" y="1013791"/>
            <a:ext cx="9943314" cy="4752129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160111B-9D82-45C1-9675-5D458FDBAA58}"/>
              </a:ext>
            </a:extLst>
          </p:cNvPr>
          <p:cNvSpPr txBox="1"/>
          <p:nvPr/>
        </p:nvSpPr>
        <p:spPr>
          <a:xfrm>
            <a:off x="3243469" y="397565"/>
            <a:ext cx="634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Bottom Flow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Wind: PITE </a:t>
            </a:r>
            <a:r>
              <a:rPr lang="nl-NL" dirty="0" err="1"/>
              <a:t>Instantanious</a:t>
            </a:r>
            <a:r>
              <a:rPr lang="nl-NL" dirty="0"/>
              <a:t> response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78345EDB-88DF-476B-AC96-7B94CF07F217}"/>
              </a:ext>
            </a:extLst>
          </p:cNvPr>
          <p:cNvSpPr/>
          <p:nvPr/>
        </p:nvSpPr>
        <p:spPr>
          <a:xfrm>
            <a:off x="3243469" y="1238214"/>
            <a:ext cx="291896" cy="6439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937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F96CD2A-5CD4-4CE6-8F1B-072468EC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21" y="1120656"/>
            <a:ext cx="9874757" cy="461668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26398E16-35CD-4C6B-8AC8-25C501ECB62B}"/>
              </a:ext>
            </a:extLst>
          </p:cNvPr>
          <p:cNvSpPr txBox="1"/>
          <p:nvPr/>
        </p:nvSpPr>
        <p:spPr>
          <a:xfrm>
            <a:off x="3627782" y="443948"/>
            <a:ext cx="615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Weighted</a:t>
            </a:r>
            <a:r>
              <a:rPr lang="nl-NL" dirty="0"/>
              <a:t> Bottom Flow </a:t>
            </a:r>
            <a:r>
              <a:rPr lang="nl-NL" dirty="0" err="1"/>
              <a:t>Anomay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Weighted</a:t>
            </a:r>
            <a:r>
              <a:rPr lang="nl-NL" dirty="0"/>
              <a:t> Wind: Strong, but </a:t>
            </a:r>
            <a:r>
              <a:rPr lang="nl-NL" dirty="0" err="1"/>
              <a:t>early</a:t>
            </a:r>
            <a:r>
              <a:rPr lang="nl-NL" dirty="0"/>
              <a:t> 1940 response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FB9FA598-B839-42E1-B119-28BF50C15D16}"/>
              </a:ext>
            </a:extLst>
          </p:cNvPr>
          <p:cNvSpPr/>
          <p:nvPr/>
        </p:nvSpPr>
        <p:spPr>
          <a:xfrm>
            <a:off x="3531703" y="1238214"/>
            <a:ext cx="629480" cy="79599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425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3BC60E8-19D9-49EF-8D07-FC29996E5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66" y="1053978"/>
            <a:ext cx="10065267" cy="475004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58762C0-7C51-452A-80F7-7EABF3BB1967}"/>
              </a:ext>
            </a:extLst>
          </p:cNvPr>
          <p:cNvSpPr txBox="1"/>
          <p:nvPr/>
        </p:nvSpPr>
        <p:spPr>
          <a:xfrm>
            <a:off x="3627782" y="443948"/>
            <a:ext cx="493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Weighted</a:t>
            </a:r>
            <a:r>
              <a:rPr lang="nl-NL" dirty="0"/>
              <a:t> Bottom Flow </a:t>
            </a:r>
            <a:r>
              <a:rPr lang="nl-NL" dirty="0" err="1"/>
              <a:t>Anomay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OHC</a:t>
            </a:r>
          </a:p>
        </p:txBody>
      </p:sp>
    </p:spTree>
    <p:extLst>
      <p:ext uri="{BB962C8B-B14F-4D97-AF65-F5344CB8AC3E}">
        <p14:creationId xmlns:p14="http://schemas.microsoft.com/office/powerpoint/2010/main" val="370973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2F3DA45-0279-4D73-BFBA-F000218A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423080"/>
            <a:ext cx="9449286" cy="611536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863CC49B-96E4-437C-B399-B6F2F27B2F3E}"/>
              </a:ext>
            </a:extLst>
          </p:cNvPr>
          <p:cNvSpPr/>
          <p:nvPr/>
        </p:nvSpPr>
        <p:spPr>
          <a:xfrm>
            <a:off x="3399183" y="474842"/>
            <a:ext cx="516834" cy="601183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9297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5FE27-32F2-4CE5-B4FA-65B90F5D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the</a:t>
            </a:r>
            <a:r>
              <a:rPr lang="nl-NL" dirty="0"/>
              <a:t> heat transport </a:t>
            </a:r>
            <a:r>
              <a:rPr lang="nl-NL" dirty="0" err="1"/>
              <a:t>respond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87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39B21-FF82-4336-8C26-2EDBC502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4C9032-4826-427D-8386-BC39A3C3C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Ensemble </a:t>
            </a:r>
            <a:r>
              <a:rPr lang="nl-NL" dirty="0" err="1"/>
              <a:t>Mean</a:t>
            </a:r>
            <a:r>
              <a:rPr lang="nl-NL" dirty="0"/>
              <a:t> Response</a:t>
            </a:r>
          </a:p>
          <a:p>
            <a:r>
              <a:rPr lang="nl-NL" dirty="0" err="1"/>
              <a:t>Interesting</a:t>
            </a:r>
            <a:r>
              <a:rPr lang="nl-NL" dirty="0"/>
              <a:t> </a:t>
            </a:r>
            <a:r>
              <a:rPr lang="nl-NL" dirty="0" err="1"/>
              <a:t>correlations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293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2B003EF-B176-4E85-A702-5D8DC25B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53" y="740228"/>
            <a:ext cx="11500225" cy="5584945"/>
          </a:xfrm>
          <a:prstGeom prst="rect">
            <a:avLst/>
          </a:prstGeom>
        </p:spPr>
      </p:pic>
      <p:sp>
        <p:nvSpPr>
          <p:cNvPr id="4" name="Pijl: rechts 3">
            <a:extLst>
              <a:ext uri="{FF2B5EF4-FFF2-40B4-BE49-F238E27FC236}">
                <a16:creationId xmlns:a16="http://schemas.microsoft.com/office/drawing/2014/main" id="{2C709FD7-9B14-455E-AA33-442C5464234F}"/>
              </a:ext>
            </a:extLst>
          </p:cNvPr>
          <p:cNvSpPr/>
          <p:nvPr/>
        </p:nvSpPr>
        <p:spPr>
          <a:xfrm>
            <a:off x="67453" y="1122208"/>
            <a:ext cx="762000" cy="36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BFD83E82-8DC9-4D6D-A536-3C7A24B42093}"/>
              </a:ext>
            </a:extLst>
          </p:cNvPr>
          <p:cNvSpPr/>
          <p:nvPr/>
        </p:nvSpPr>
        <p:spPr>
          <a:xfrm>
            <a:off x="136477" y="3248439"/>
            <a:ext cx="762000" cy="36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FFD210-64E8-4FB2-9FC8-4F8F5386771C}"/>
              </a:ext>
            </a:extLst>
          </p:cNvPr>
          <p:cNvSpPr txBox="1"/>
          <p:nvPr/>
        </p:nvSpPr>
        <p:spPr>
          <a:xfrm>
            <a:off x="3953103" y="152163"/>
            <a:ext cx="744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Mean</a:t>
            </a:r>
            <a:r>
              <a:rPr lang="nl-NL" sz="1400" dirty="0"/>
              <a:t> Heat Transport is </a:t>
            </a:r>
            <a:r>
              <a:rPr lang="nl-NL" sz="1400" dirty="0" err="1"/>
              <a:t>directed</a:t>
            </a:r>
            <a:r>
              <a:rPr lang="nl-NL" sz="1400" dirty="0"/>
              <a:t> in </a:t>
            </a:r>
            <a:r>
              <a:rPr lang="nl-NL" sz="1400" dirty="0" err="1"/>
              <a:t>opposite</a:t>
            </a:r>
            <a:r>
              <a:rPr lang="nl-NL" sz="1400" dirty="0"/>
              <a:t> </a:t>
            </a:r>
            <a:r>
              <a:rPr lang="nl-NL" sz="1400" dirty="0" err="1"/>
              <a:t>direction</a:t>
            </a:r>
            <a:r>
              <a:rPr lang="nl-NL" sz="1400" dirty="0"/>
              <a:t> as </a:t>
            </a:r>
            <a:r>
              <a:rPr lang="nl-NL" sz="1400" dirty="0" err="1"/>
              <a:t>expected</a:t>
            </a:r>
            <a:r>
              <a:rPr lang="nl-NL" sz="1400" dirty="0"/>
              <a:t>;</a:t>
            </a:r>
          </a:p>
          <a:p>
            <a:r>
              <a:rPr lang="nl-NL" sz="1400" dirty="0"/>
              <a:t>More  </a:t>
            </a:r>
            <a:r>
              <a:rPr lang="nl-NL" sz="1400" dirty="0" err="1"/>
              <a:t>Instantanious</a:t>
            </a:r>
            <a:r>
              <a:rPr lang="nl-NL" sz="1400" dirty="0"/>
              <a:t> Response</a:t>
            </a:r>
          </a:p>
        </p:txBody>
      </p:sp>
    </p:spTree>
    <p:extLst>
      <p:ext uri="{BB962C8B-B14F-4D97-AF65-F5344CB8AC3E}">
        <p14:creationId xmlns:p14="http://schemas.microsoft.com/office/powerpoint/2010/main" val="3184971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0B9FCD4-7418-4A50-8B84-3350D11F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395"/>
            <a:ext cx="10614991" cy="5672734"/>
          </a:xfrm>
          <a:prstGeom prst="rect">
            <a:avLst/>
          </a:prstGeom>
        </p:spPr>
      </p:pic>
      <p:sp>
        <p:nvSpPr>
          <p:cNvPr id="4" name="Pijl: rechts 3">
            <a:extLst>
              <a:ext uri="{FF2B5EF4-FFF2-40B4-BE49-F238E27FC236}">
                <a16:creationId xmlns:a16="http://schemas.microsoft.com/office/drawing/2014/main" id="{025E219A-05FA-4499-AF96-0B13AE192DA6}"/>
              </a:ext>
            </a:extLst>
          </p:cNvPr>
          <p:cNvSpPr/>
          <p:nvPr/>
        </p:nvSpPr>
        <p:spPr>
          <a:xfrm>
            <a:off x="77535" y="1026674"/>
            <a:ext cx="762000" cy="36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21A0BFBC-E59D-4C7C-9265-B95B57651248}"/>
              </a:ext>
            </a:extLst>
          </p:cNvPr>
          <p:cNvSpPr/>
          <p:nvPr/>
        </p:nvSpPr>
        <p:spPr>
          <a:xfrm>
            <a:off x="0" y="5357810"/>
            <a:ext cx="762000" cy="36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D8FD9618-93E0-40B5-B317-C5C3C9BA1A11}"/>
              </a:ext>
            </a:extLst>
          </p:cNvPr>
          <p:cNvSpPr/>
          <p:nvPr/>
        </p:nvSpPr>
        <p:spPr>
          <a:xfrm>
            <a:off x="77535" y="2062494"/>
            <a:ext cx="762000" cy="36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3966066-CA0B-4C81-A0BE-1DB05D50862B}"/>
              </a:ext>
            </a:extLst>
          </p:cNvPr>
          <p:cNvSpPr txBox="1"/>
          <p:nvPr/>
        </p:nvSpPr>
        <p:spPr>
          <a:xfrm>
            <a:off x="1152940" y="362094"/>
            <a:ext cx="1590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Anticorrelation</a:t>
            </a:r>
            <a:r>
              <a:rPr lang="nl-NL" sz="1400" dirty="0"/>
              <a:t>?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57B49DA-384D-45BE-B48F-740A06959803}"/>
              </a:ext>
            </a:extLst>
          </p:cNvPr>
          <p:cNvSpPr txBox="1"/>
          <p:nvPr/>
        </p:nvSpPr>
        <p:spPr>
          <a:xfrm>
            <a:off x="6705599" y="1311112"/>
            <a:ext cx="1590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Correlation</a:t>
            </a:r>
            <a:endParaRPr lang="nl-NL" sz="14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497D3C0-E520-4324-A370-969043277ADE}"/>
              </a:ext>
            </a:extLst>
          </p:cNvPr>
          <p:cNvSpPr txBox="1"/>
          <p:nvPr/>
        </p:nvSpPr>
        <p:spPr>
          <a:xfrm>
            <a:off x="10614991" y="2809000"/>
            <a:ext cx="1428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Instantanious</a:t>
            </a:r>
            <a:r>
              <a:rPr lang="nl-NL" sz="1400" dirty="0"/>
              <a:t> </a:t>
            </a:r>
            <a:r>
              <a:rPr lang="nl-NL" sz="1400" dirty="0" err="1"/>
              <a:t>correlation</a:t>
            </a:r>
            <a:r>
              <a:rPr lang="nl-NL" sz="1400" dirty="0"/>
              <a:t>, </a:t>
            </a:r>
            <a:r>
              <a:rPr lang="nl-NL" sz="1400" dirty="0" err="1"/>
              <a:t>integrated</a:t>
            </a:r>
            <a:r>
              <a:rPr lang="nl-NL" sz="1400" dirty="0"/>
              <a:t> </a:t>
            </a:r>
            <a:r>
              <a:rPr lang="nl-NL" sz="1400" dirty="0" err="1"/>
              <a:t>anticorrelation</a:t>
            </a:r>
            <a:r>
              <a:rPr lang="nl-NL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2997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C9328D5-468E-49C9-AD97-5A7A018A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94" y="1444488"/>
            <a:ext cx="9921411" cy="483536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CDD695F-6FA6-4318-A810-29D305DB8DDF}"/>
              </a:ext>
            </a:extLst>
          </p:cNvPr>
          <p:cNvSpPr txBox="1"/>
          <p:nvPr/>
        </p:nvSpPr>
        <p:spPr>
          <a:xfrm>
            <a:off x="2374116" y="238303"/>
            <a:ext cx="7443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/>
              <a:t>Baroclinic</a:t>
            </a:r>
            <a:r>
              <a:rPr lang="nl-NL" sz="1400" dirty="0"/>
              <a:t> Heat Transport is </a:t>
            </a:r>
            <a:r>
              <a:rPr lang="nl-NL" sz="1400" dirty="0" err="1"/>
              <a:t>directed</a:t>
            </a:r>
            <a:r>
              <a:rPr lang="nl-NL" sz="1400" dirty="0"/>
              <a:t> in right </a:t>
            </a:r>
            <a:r>
              <a:rPr lang="nl-NL" sz="1400" dirty="0" err="1"/>
              <a:t>direction</a:t>
            </a:r>
            <a:r>
              <a:rPr lang="nl-NL" sz="1400" dirty="0"/>
              <a:t> (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stronger</a:t>
            </a:r>
            <a:r>
              <a:rPr lang="nl-NL" sz="1400" dirty="0"/>
              <a:t> </a:t>
            </a:r>
            <a:r>
              <a:rPr lang="nl-NL" sz="1400" dirty="0" err="1"/>
              <a:t>than</a:t>
            </a:r>
            <a:r>
              <a:rPr lang="nl-NL" sz="1400" dirty="0"/>
              <a:t> </a:t>
            </a:r>
            <a:r>
              <a:rPr lang="nl-NL" sz="1400" dirty="0" err="1"/>
              <a:t>mean</a:t>
            </a:r>
            <a:r>
              <a:rPr lang="nl-NL" sz="1400" dirty="0"/>
              <a:t>!)</a:t>
            </a:r>
          </a:p>
          <a:p>
            <a:r>
              <a:rPr lang="nl-NL" sz="1400" dirty="0" err="1"/>
              <a:t>Instantanious</a:t>
            </a:r>
            <a:r>
              <a:rPr lang="nl-NL" sz="1400" dirty="0"/>
              <a:t> wind </a:t>
            </a:r>
            <a:r>
              <a:rPr lang="nl-NL" sz="1400" dirty="0" err="1"/>
              <a:t>influence</a:t>
            </a:r>
            <a:r>
              <a:rPr lang="nl-NL" sz="1400" dirty="0"/>
              <a:t> is </a:t>
            </a:r>
            <a:r>
              <a:rPr lang="nl-NL" sz="1400" dirty="0" err="1"/>
              <a:t>reduced</a:t>
            </a:r>
            <a:r>
              <a:rPr lang="nl-NL" sz="1400" dirty="0"/>
              <a:t>,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stronger</a:t>
            </a:r>
            <a:r>
              <a:rPr lang="nl-NL" sz="1400" dirty="0"/>
              <a:t> long term response</a:t>
            </a:r>
            <a:r>
              <a:rPr lang="nl-NL" sz="1400" dirty="0">
                <a:sym typeface="Wingdings" panose="05000000000000000000" pitchFamily="2" charset="2"/>
              </a:rPr>
              <a:t> Feedback effect of OHC?</a:t>
            </a:r>
          </a:p>
          <a:p>
            <a:r>
              <a:rPr lang="nl-NL" sz="1400" dirty="0" err="1">
                <a:sym typeface="Wingdings" panose="05000000000000000000" pitchFamily="2" charset="2"/>
              </a:rPr>
              <a:t>Weak</a:t>
            </a:r>
            <a:r>
              <a:rPr lang="nl-NL" sz="1400" dirty="0">
                <a:sym typeface="Wingdings" panose="05000000000000000000" pitchFamily="2" charset="2"/>
              </a:rPr>
              <a:t> 1940s event is found here!</a:t>
            </a:r>
          </a:p>
          <a:p>
            <a:endParaRPr lang="nl-NL" sz="1400" dirty="0">
              <a:sym typeface="Wingdings" panose="05000000000000000000" pitchFamily="2" charset="2"/>
            </a:endParaRPr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3325861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DC7557C-5C3E-4757-A6D6-67F8EB4DC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88" y="848139"/>
            <a:ext cx="10028955" cy="48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0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0E65C2D-4572-4B6E-8241-ABB90BFD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29" y="1092080"/>
            <a:ext cx="9569942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1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E926B9F-4357-48BC-93F4-E7B1ED18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2" y="1171596"/>
            <a:ext cx="9320895" cy="45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6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B5C41-3585-4AB6-98AD-CD23E874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Subconclusion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Ensemble </a:t>
            </a:r>
            <a:r>
              <a:rPr lang="nl-NL" dirty="0" err="1"/>
              <a:t>Mean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D8189B-6BB4-47A0-8EA3-E6D5B241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dirty="0"/>
              <a:t>Long term ensemble </a:t>
            </a:r>
            <a:r>
              <a:rPr lang="nl-NL" dirty="0" err="1"/>
              <a:t>mean</a:t>
            </a:r>
            <a:r>
              <a:rPr lang="nl-NL" dirty="0"/>
              <a:t> flow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roughly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exponentially</a:t>
            </a:r>
            <a:r>
              <a:rPr lang="nl-NL" dirty="0"/>
              <a:t> </a:t>
            </a:r>
            <a:r>
              <a:rPr lang="nl-NL" dirty="0" err="1"/>
              <a:t>weighted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of wind of 5 </a:t>
            </a:r>
            <a:r>
              <a:rPr lang="nl-NL" dirty="0" err="1"/>
              <a:t>yr</a:t>
            </a:r>
            <a:r>
              <a:rPr lang="nl-NL" dirty="0"/>
              <a:t>.</a:t>
            </a:r>
          </a:p>
          <a:p>
            <a:r>
              <a:rPr lang="nl-NL" dirty="0" err="1"/>
              <a:t>Barotropic</a:t>
            </a:r>
            <a:r>
              <a:rPr lang="nl-NL" dirty="0"/>
              <a:t> flow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ocean</a:t>
            </a:r>
            <a:r>
              <a:rPr lang="nl-NL" dirty="0"/>
              <a:t> heat content show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signature</a:t>
            </a:r>
            <a:r>
              <a:rPr lang="nl-NL" dirty="0"/>
              <a:t>.</a:t>
            </a:r>
          </a:p>
          <a:p>
            <a:r>
              <a:rPr lang="nl-NL" dirty="0" err="1"/>
              <a:t>Baroclinic</a:t>
            </a:r>
            <a:r>
              <a:rPr lang="nl-NL" dirty="0"/>
              <a:t> response </a:t>
            </a:r>
            <a:r>
              <a:rPr lang="nl-NL" dirty="0" err="1"/>
              <a:t>directly</a:t>
            </a:r>
            <a:r>
              <a:rPr lang="nl-NL" dirty="0"/>
              <a:t> </a:t>
            </a:r>
            <a:r>
              <a:rPr lang="nl-NL" dirty="0" err="1"/>
              <a:t>governed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wind, but </a:t>
            </a:r>
            <a:r>
              <a:rPr lang="nl-NL" dirty="0" err="1"/>
              <a:t>interplay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long term </a:t>
            </a:r>
            <a:r>
              <a:rPr lang="nl-NL" dirty="0" err="1"/>
              <a:t>influenced</a:t>
            </a:r>
            <a:r>
              <a:rPr lang="nl-NL" dirty="0"/>
              <a:t> </a:t>
            </a:r>
            <a:r>
              <a:rPr lang="nl-NL" dirty="0" err="1"/>
              <a:t>surroundings</a:t>
            </a:r>
            <a:r>
              <a:rPr lang="nl-NL" dirty="0"/>
              <a:t>.</a:t>
            </a:r>
          </a:p>
          <a:p>
            <a:r>
              <a:rPr lang="nl-NL" dirty="0"/>
              <a:t>1940s response:</a:t>
            </a:r>
            <a:br>
              <a:rPr lang="nl-NL" dirty="0"/>
            </a:br>
            <a:r>
              <a:rPr lang="nl-NL" dirty="0"/>
              <a:t>- Present in ONI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Weaker</a:t>
            </a:r>
            <a:r>
              <a:rPr lang="nl-NL" dirty="0"/>
              <a:t> in </a:t>
            </a:r>
            <a:r>
              <a:rPr lang="nl-NL" dirty="0" err="1"/>
              <a:t>exponentially</a:t>
            </a:r>
            <a:r>
              <a:rPr lang="nl-NL" dirty="0"/>
              <a:t> </a:t>
            </a:r>
            <a:r>
              <a:rPr lang="nl-NL" dirty="0" err="1"/>
              <a:t>weighted</a:t>
            </a:r>
            <a:r>
              <a:rPr lang="nl-NL" dirty="0"/>
              <a:t> wind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because</a:t>
            </a:r>
            <a:r>
              <a:rPr lang="nl-NL" dirty="0">
                <a:sym typeface="Wingdings" panose="05000000000000000000" pitchFamily="2" charset="2"/>
              </a:rPr>
              <a:t> of trend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surroundings</a:t>
            </a:r>
            <a:r>
              <a:rPr lang="nl-NL" dirty="0">
                <a:sym typeface="Wingdings" panose="05000000000000000000" pitchFamily="2" charset="2"/>
              </a:rPr>
              <a:t>?</a:t>
            </a:r>
            <a:br>
              <a:rPr lang="nl-NL" dirty="0">
                <a:sym typeface="Wingdings" panose="05000000000000000000" pitchFamily="2" charset="2"/>
              </a:rPr>
            </a:br>
            <a:r>
              <a:rPr lang="nl-NL" dirty="0">
                <a:sym typeface="Wingdings" panose="05000000000000000000" pitchFamily="2" charset="2"/>
              </a:rPr>
              <a:t>- </a:t>
            </a:r>
            <a:r>
              <a:rPr lang="nl-NL" dirty="0" err="1">
                <a:sym typeface="Wingdings" panose="05000000000000000000" pitchFamily="2" charset="2"/>
              </a:rPr>
              <a:t>Weak</a:t>
            </a:r>
            <a:r>
              <a:rPr lang="nl-NL" dirty="0">
                <a:sym typeface="Wingdings" panose="05000000000000000000" pitchFamily="2" charset="2"/>
              </a:rPr>
              <a:t> in </a:t>
            </a:r>
            <a:r>
              <a:rPr lang="nl-NL" dirty="0" err="1">
                <a:sym typeface="Wingdings" panose="05000000000000000000" pitchFamily="2" charset="2"/>
              </a:rPr>
              <a:t>barotropic</a:t>
            </a:r>
            <a:r>
              <a:rPr lang="nl-NL" dirty="0">
                <a:sym typeface="Wingdings" panose="05000000000000000000" pitchFamily="2" charset="2"/>
              </a:rPr>
              <a:t> flow.</a:t>
            </a:r>
            <a:br>
              <a:rPr lang="nl-NL" dirty="0">
                <a:sym typeface="Wingdings" panose="05000000000000000000" pitchFamily="2" charset="2"/>
              </a:rPr>
            </a:br>
            <a:r>
              <a:rPr lang="nl-NL" dirty="0">
                <a:sym typeface="Wingdings" panose="05000000000000000000" pitchFamily="2" charset="2"/>
              </a:rPr>
              <a:t>- Present (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even a bit </a:t>
            </a:r>
            <a:r>
              <a:rPr lang="nl-NL" dirty="0" err="1">
                <a:sym typeface="Wingdings" panose="05000000000000000000" pitchFamily="2" charset="2"/>
              </a:rPr>
              <a:t>earlier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stronger</a:t>
            </a:r>
            <a:r>
              <a:rPr lang="nl-NL" dirty="0">
                <a:sym typeface="Wingdings" panose="05000000000000000000" pitchFamily="2" charset="2"/>
              </a:rPr>
              <a:t>!) in </a:t>
            </a:r>
            <a:r>
              <a:rPr lang="nl-NL" dirty="0" err="1">
                <a:sym typeface="Wingdings" panose="05000000000000000000" pitchFamily="2" charset="2"/>
              </a:rPr>
              <a:t>baroclinic</a:t>
            </a:r>
            <a:r>
              <a:rPr lang="nl-NL" dirty="0">
                <a:sym typeface="Wingdings" panose="05000000000000000000" pitchFamily="2" charset="2"/>
              </a:rPr>
              <a:t> flow</a:t>
            </a:r>
            <a:br>
              <a:rPr lang="nl-NL" dirty="0">
                <a:sym typeface="Wingdings" panose="05000000000000000000" pitchFamily="2" charset="2"/>
              </a:rPr>
            </a:br>
            <a:r>
              <a:rPr lang="nl-NL" dirty="0">
                <a:sym typeface="Wingdings" panose="05000000000000000000" pitchFamily="2" charset="2"/>
              </a:rPr>
              <a:t>- </a:t>
            </a:r>
            <a:r>
              <a:rPr lang="nl-NL" dirty="0" err="1">
                <a:sym typeface="Wingdings" panose="05000000000000000000" pitchFamily="2" charset="2"/>
              </a:rPr>
              <a:t>Weak</a:t>
            </a:r>
            <a:r>
              <a:rPr lang="nl-NL" dirty="0">
                <a:sym typeface="Wingdings" panose="05000000000000000000" pitchFamily="2" charset="2"/>
              </a:rPr>
              <a:t> in </a:t>
            </a:r>
            <a:r>
              <a:rPr lang="nl-NL" dirty="0" err="1">
                <a:sym typeface="Wingdings" panose="05000000000000000000" pitchFamily="2" charset="2"/>
              </a:rPr>
              <a:t>Baroclinic</a:t>
            </a:r>
            <a:r>
              <a:rPr lang="nl-NL" dirty="0">
                <a:sym typeface="Wingdings" panose="05000000000000000000" pitchFamily="2" charset="2"/>
              </a:rPr>
              <a:t> Heat transport</a:t>
            </a:r>
            <a:br>
              <a:rPr lang="nl-NL" dirty="0">
                <a:sym typeface="Wingdings" panose="05000000000000000000" pitchFamily="2" charset="2"/>
              </a:rPr>
            </a:br>
            <a:r>
              <a:rPr lang="nl-NL" dirty="0">
                <a:sym typeface="Wingdings" panose="05000000000000000000" pitchFamily="2" charset="2"/>
              </a:rPr>
              <a:t>- </a:t>
            </a:r>
            <a:r>
              <a:rPr lang="nl-NL" dirty="0" err="1">
                <a:sym typeface="Wingdings" panose="05000000000000000000" pitchFamily="2" charset="2"/>
              </a:rPr>
              <a:t>Thus</a:t>
            </a:r>
            <a:r>
              <a:rPr lang="nl-NL" dirty="0">
                <a:sym typeface="Wingdings" panose="05000000000000000000" pitchFamily="2" charset="2"/>
              </a:rPr>
              <a:t> in OHC.</a:t>
            </a:r>
            <a:br>
              <a:rPr lang="nl-NL" dirty="0">
                <a:sym typeface="Wingdings" panose="05000000000000000000" pitchFamily="2" charset="2"/>
              </a:rPr>
            </a:br>
            <a:r>
              <a:rPr lang="nl-NL" dirty="0">
                <a:sym typeface="Wingdings" panose="05000000000000000000" pitchFamily="2" charset="2"/>
              </a:rPr>
              <a:t>- </a:t>
            </a:r>
            <a:r>
              <a:rPr lang="nl-NL" dirty="0" err="1">
                <a:sym typeface="Wingdings" panose="05000000000000000000" pitchFamily="2" charset="2"/>
              </a:rPr>
              <a:t>Possibly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concealed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widespread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convection</a:t>
            </a:r>
            <a:r>
              <a:rPr lang="nl-NL" dirty="0">
                <a:sym typeface="Wingdings" panose="05000000000000000000" pitchFamily="2" charset="2"/>
              </a:rPr>
              <a:t>.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5174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970DEDE-6894-4802-AB49-4F44C071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22" y="847592"/>
            <a:ext cx="9849356" cy="51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95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D597244-C7D7-4FE8-812C-92F656B65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/>
          <a:stretch/>
        </p:blipFill>
        <p:spPr>
          <a:xfrm>
            <a:off x="1142745" y="566382"/>
            <a:ext cx="9906509" cy="52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569643-A087-4913-B95C-43F5CC5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18" y="914182"/>
            <a:ext cx="9281964" cy="502963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C00F4E2-F93D-4A8E-B866-B6BB67091E06}"/>
              </a:ext>
            </a:extLst>
          </p:cNvPr>
          <p:cNvSpPr txBox="1"/>
          <p:nvPr/>
        </p:nvSpPr>
        <p:spPr>
          <a:xfrm>
            <a:off x="3717235" y="311426"/>
            <a:ext cx="475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one</a:t>
            </a:r>
            <a:r>
              <a:rPr lang="nl-NL" dirty="0"/>
              <a:t> step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mechanism</a:t>
            </a:r>
            <a:r>
              <a:rPr lang="nl-NL" dirty="0"/>
              <a:t> of </a:t>
            </a:r>
            <a:r>
              <a:rPr lang="nl-NL" dirty="0" err="1"/>
              <a:t>convection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06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E4B4E57-80FD-4975-B35B-D58BD8E0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5" y="522603"/>
            <a:ext cx="10863942" cy="598696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21AFCAC-CD2A-4551-8DB6-8F9672A5CE5F}"/>
              </a:ext>
            </a:extLst>
          </p:cNvPr>
          <p:cNvSpPr txBox="1"/>
          <p:nvPr/>
        </p:nvSpPr>
        <p:spPr>
          <a:xfrm>
            <a:off x="5547617" y="3569094"/>
            <a:ext cx="442366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BRE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D566765-1316-4AB6-ACEE-CEC2CF703B56}"/>
              </a:ext>
            </a:extLst>
          </p:cNvPr>
          <p:cNvSpPr txBox="1"/>
          <p:nvPr/>
        </p:nvSpPr>
        <p:spPr>
          <a:xfrm>
            <a:off x="4911513" y="3569094"/>
            <a:ext cx="548383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BRW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BC57880-1D91-4673-AB71-6A48B670FD5D}"/>
              </a:ext>
            </a:extLst>
          </p:cNvPr>
          <p:cNvSpPr txBox="1"/>
          <p:nvPr/>
        </p:nvSpPr>
        <p:spPr>
          <a:xfrm>
            <a:off x="5808557" y="3158101"/>
            <a:ext cx="442366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PITE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610B867-98DA-4665-A8F7-CE06586C592C}"/>
              </a:ext>
            </a:extLst>
          </p:cNvPr>
          <p:cNvSpPr txBox="1"/>
          <p:nvPr/>
        </p:nvSpPr>
        <p:spPr>
          <a:xfrm>
            <a:off x="6435512" y="3158101"/>
            <a:ext cx="548383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>
                <a:solidFill>
                  <a:schemeClr val="bg1"/>
                </a:solidFill>
              </a:rPr>
              <a:t>Burke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27CE5195-A464-49DE-B959-886F3A95145E}"/>
              </a:ext>
            </a:extLst>
          </p:cNvPr>
          <p:cNvSpPr txBox="1"/>
          <p:nvPr/>
        </p:nvSpPr>
        <p:spPr>
          <a:xfrm>
            <a:off x="4290244" y="4908527"/>
            <a:ext cx="621269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1100" b="1" dirty="0" err="1">
                <a:solidFill>
                  <a:schemeClr val="bg1"/>
                </a:solidFill>
              </a:rPr>
              <a:t>Dotson</a:t>
            </a:r>
            <a:endParaRPr lang="nl-NL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96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B9C668-EEE8-4BD9-BBCD-9FC3C6A2C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950"/>
            <a:ext cx="12192000" cy="43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511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96BD5EA-CC6A-46EB-8E75-FD842A8D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3" y="1251743"/>
            <a:ext cx="12192000" cy="43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547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966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8B9CC-9179-4ECB-AEB2-644B4430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Interesting</a:t>
            </a:r>
            <a:r>
              <a:rPr lang="nl-NL" dirty="0"/>
              <a:t> </a:t>
            </a:r>
            <a:r>
              <a:rPr lang="nl-NL" dirty="0" err="1"/>
              <a:t>correlations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6959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1FD0A41-3CF7-4070-8395-61F8AE1B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811303"/>
            <a:ext cx="1090516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01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A0E33F9-596C-4305-A679-C91F77715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0" y="0"/>
            <a:ext cx="115255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04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0CD9BB2-C5F1-4083-848E-378D8C9A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4" y="412595"/>
            <a:ext cx="8973011" cy="603281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26D22DFB-0FFD-4336-875B-123D2F5F579D}"/>
              </a:ext>
            </a:extLst>
          </p:cNvPr>
          <p:cNvSpPr txBox="1"/>
          <p:nvPr/>
        </p:nvSpPr>
        <p:spPr>
          <a:xfrm>
            <a:off x="2398645" y="5254488"/>
            <a:ext cx="169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Positive</a:t>
            </a:r>
            <a:r>
              <a:rPr lang="nl-NL" dirty="0"/>
              <a:t> </a:t>
            </a:r>
            <a:r>
              <a:rPr lang="nl-NL" dirty="0" err="1"/>
              <a:t>Correlation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84A5A07-99CD-4E27-BD7A-385B1FC7B95A}"/>
              </a:ext>
            </a:extLst>
          </p:cNvPr>
          <p:cNvSpPr txBox="1"/>
          <p:nvPr/>
        </p:nvSpPr>
        <p:spPr>
          <a:xfrm>
            <a:off x="5638801" y="2232992"/>
            <a:ext cx="221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Negative</a:t>
            </a:r>
            <a:r>
              <a:rPr lang="nl-NL" dirty="0"/>
              <a:t> </a:t>
            </a:r>
            <a:r>
              <a:rPr lang="nl-NL" dirty="0" err="1"/>
              <a:t>Correlation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6E845D9-9A15-4D91-9E2C-DE560999AC8C}"/>
              </a:ext>
            </a:extLst>
          </p:cNvPr>
          <p:cNvSpPr txBox="1"/>
          <p:nvPr/>
        </p:nvSpPr>
        <p:spPr>
          <a:xfrm>
            <a:off x="10250558" y="3429000"/>
            <a:ext cx="163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Towards</a:t>
            </a:r>
            <a:r>
              <a:rPr lang="nl-NL" dirty="0"/>
              <a:t> </a:t>
            </a:r>
            <a:r>
              <a:rPr lang="nl-NL" dirty="0" err="1"/>
              <a:t>positive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85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6FB6CEC-C2F4-4E9C-AD9B-EEDF7277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20" y="830355"/>
            <a:ext cx="10607959" cy="519729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CCAF41C-6552-4A6A-8B9F-78D9AE59C249}"/>
              </a:ext>
            </a:extLst>
          </p:cNvPr>
          <p:cNvSpPr txBox="1"/>
          <p:nvPr/>
        </p:nvSpPr>
        <p:spPr>
          <a:xfrm>
            <a:off x="3505199" y="374883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Remains</a:t>
            </a:r>
            <a:r>
              <a:rPr lang="nl-NL" dirty="0"/>
              <a:t> (</a:t>
            </a:r>
            <a:r>
              <a:rPr lang="nl-NL" dirty="0" err="1"/>
              <a:t>somewhat</a:t>
            </a:r>
            <a:r>
              <a:rPr lang="nl-NL" dirty="0"/>
              <a:t>) </a:t>
            </a:r>
            <a:r>
              <a:rPr lang="nl-NL" dirty="0" err="1"/>
              <a:t>positive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73726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C2C45C-2733-4545-9237-640ED4738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0"/>
            <a:ext cx="729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14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0829F-C469-4E2A-8A8B-E266D0DA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89105B-F5FB-458F-A030-BDAE3DD71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645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C246EA6E-9131-4190-854D-8D56140FA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9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9124133-FBF2-4999-B55B-024C2622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56" y="1161933"/>
            <a:ext cx="9474687" cy="45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95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ADC3CB3-762D-416C-845B-7AAD7E3C7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" b="1"/>
          <a:stretch/>
        </p:blipFill>
        <p:spPr>
          <a:xfrm>
            <a:off x="620128" y="596349"/>
            <a:ext cx="11085378" cy="53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83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480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E9B7B13-44B8-4616-A36B-9D44227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58" y="837975"/>
            <a:ext cx="10653683" cy="5182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2D13F3F8-C50F-46AE-885E-EFB3000E98B6}"/>
              </a:ext>
            </a:extLst>
          </p:cNvPr>
          <p:cNvSpPr/>
          <p:nvPr/>
        </p:nvSpPr>
        <p:spPr>
          <a:xfrm>
            <a:off x="3405116" y="954158"/>
            <a:ext cx="544032" cy="9292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92348E48-BBDC-4389-B33C-375662701566}"/>
              </a:ext>
            </a:extLst>
          </p:cNvPr>
          <p:cNvSpPr/>
          <p:nvPr/>
        </p:nvSpPr>
        <p:spPr>
          <a:xfrm>
            <a:off x="145774" y="3200400"/>
            <a:ext cx="762000" cy="36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5749FA6A-7615-4DB6-B41F-1045D86E6358}"/>
              </a:ext>
            </a:extLst>
          </p:cNvPr>
          <p:cNvSpPr/>
          <p:nvPr/>
        </p:nvSpPr>
        <p:spPr>
          <a:xfrm>
            <a:off x="145774" y="1238214"/>
            <a:ext cx="762000" cy="361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9699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800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1C76E5B-2EF4-4948-A90B-758C7AE8A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51" y="1076204"/>
            <a:ext cx="9677897" cy="470559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C3B33F82-16F1-4EB6-9DD2-DE4A60592D77}"/>
              </a:ext>
            </a:extLst>
          </p:cNvPr>
          <p:cNvSpPr txBox="1"/>
          <p:nvPr/>
        </p:nvSpPr>
        <p:spPr>
          <a:xfrm>
            <a:off x="4267200" y="331305"/>
            <a:ext cx="396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Bottom Flow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Weighted</a:t>
            </a:r>
            <a:r>
              <a:rPr lang="nl-NL" dirty="0"/>
              <a:t> Wind</a:t>
            </a:r>
          </a:p>
        </p:txBody>
      </p:sp>
    </p:spTree>
    <p:extLst>
      <p:ext uri="{BB962C8B-B14F-4D97-AF65-F5344CB8AC3E}">
        <p14:creationId xmlns:p14="http://schemas.microsoft.com/office/powerpoint/2010/main" val="31619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CC06DFC-6600-4300-AFC0-791875D88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35" y="1111131"/>
            <a:ext cx="10312930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5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C0A8EEF-7CB0-4283-A0DC-C66C2604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98" y="846162"/>
            <a:ext cx="10760603" cy="49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93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3B3F5-E21D-444E-85D9-F5A1A955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F34275C-0BAB-4F9E-BA32-3D53B1C5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4" y="639838"/>
            <a:ext cx="11682472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32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BB66374-0AB7-4B9E-A91F-777A67001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9" y="0"/>
            <a:ext cx="10549131" cy="729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8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40D4D759-D074-4751-AC55-4E3BA8754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3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0CD0868-4496-481E-AC82-20E58AF2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06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13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B32FA-026F-4B5F-B77F-4AEFC76A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Ensemble </a:t>
            </a:r>
            <a:r>
              <a:rPr lang="nl-NL" dirty="0" err="1"/>
              <a:t>Mean</a:t>
            </a:r>
            <a:r>
              <a:rPr lang="nl-NL" dirty="0"/>
              <a:t> Response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1A09795-DAA7-446D-B26A-6A5712D37308}"/>
              </a:ext>
            </a:extLst>
          </p:cNvPr>
          <p:cNvSpPr txBox="1"/>
          <p:nvPr/>
        </p:nvSpPr>
        <p:spPr>
          <a:xfrm>
            <a:off x="838200" y="1577010"/>
            <a:ext cx="5466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/>
              <a:t>Two</a:t>
            </a:r>
            <a:r>
              <a:rPr lang="nl-NL" sz="2400" dirty="0"/>
              <a:t> types of responses: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‘</a:t>
            </a:r>
            <a:r>
              <a:rPr lang="nl-NL" sz="2400" dirty="0" err="1"/>
              <a:t>Instantanious</a:t>
            </a:r>
            <a:r>
              <a:rPr lang="nl-NL" sz="2400" dirty="0"/>
              <a:t>’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‘</a:t>
            </a:r>
            <a:r>
              <a:rPr lang="nl-NL" sz="2400" dirty="0" err="1"/>
              <a:t>Integrated</a:t>
            </a:r>
            <a:r>
              <a:rPr lang="nl-NL" sz="24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91582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2B6015B-C734-4FB1-9E31-0B5FFD2D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51"/>
            <a:ext cx="12192000" cy="6649698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D0190C33-6118-40C3-A71C-07A236547BED}"/>
              </a:ext>
            </a:extLst>
          </p:cNvPr>
          <p:cNvSpPr/>
          <p:nvPr/>
        </p:nvSpPr>
        <p:spPr>
          <a:xfrm>
            <a:off x="1808328" y="5335089"/>
            <a:ext cx="544032" cy="9292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D59451F5-F416-4072-B96D-49C6CD8000A6}"/>
              </a:ext>
            </a:extLst>
          </p:cNvPr>
          <p:cNvSpPr/>
          <p:nvPr/>
        </p:nvSpPr>
        <p:spPr>
          <a:xfrm>
            <a:off x="7567683" y="5396504"/>
            <a:ext cx="544032" cy="92923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576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2F3DA45-0279-4D73-BFBA-F000218A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7" y="423080"/>
            <a:ext cx="9449286" cy="611536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863CC49B-96E4-437C-B399-B6F2F27B2F3E}"/>
              </a:ext>
            </a:extLst>
          </p:cNvPr>
          <p:cNvSpPr/>
          <p:nvPr/>
        </p:nvSpPr>
        <p:spPr>
          <a:xfrm>
            <a:off x="4041913" y="423081"/>
            <a:ext cx="622852" cy="601183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80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D609CA3-0B20-4549-847E-D9CD3BF7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561" y="517640"/>
            <a:ext cx="3845351" cy="582271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592B502-C9D4-4590-9B47-D5E65F4AEA85}"/>
              </a:ext>
            </a:extLst>
          </p:cNvPr>
          <p:cNvSpPr txBox="1"/>
          <p:nvPr/>
        </p:nvSpPr>
        <p:spPr>
          <a:xfrm>
            <a:off x="2033516" y="1330657"/>
            <a:ext cx="1392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Depth </a:t>
            </a:r>
            <a:r>
              <a:rPr lang="nl-NL" dirty="0" err="1"/>
              <a:t>Averaged</a:t>
            </a:r>
            <a:r>
              <a:rPr lang="nl-NL" dirty="0"/>
              <a:t> Flow </a:t>
            </a:r>
            <a:r>
              <a:rPr lang="nl-NL" dirty="0" err="1"/>
              <a:t>through</a:t>
            </a:r>
            <a:r>
              <a:rPr lang="nl-NL" dirty="0"/>
              <a:t> PITE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F2D5F08-4602-46D2-BF5C-148C48FB18A5}"/>
              </a:ext>
            </a:extLst>
          </p:cNvPr>
          <p:cNvSpPr txBox="1"/>
          <p:nvPr/>
        </p:nvSpPr>
        <p:spPr>
          <a:xfrm>
            <a:off x="2033516" y="4082955"/>
            <a:ext cx="1392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Bottom 100m Flow </a:t>
            </a:r>
            <a:r>
              <a:rPr lang="nl-NL" dirty="0" err="1"/>
              <a:t>through</a:t>
            </a:r>
            <a:r>
              <a:rPr lang="nl-NL" dirty="0"/>
              <a:t> PITE</a:t>
            </a:r>
          </a:p>
        </p:txBody>
      </p:sp>
    </p:spTree>
    <p:extLst>
      <p:ext uri="{BB962C8B-B14F-4D97-AF65-F5344CB8AC3E}">
        <p14:creationId xmlns:p14="http://schemas.microsoft.com/office/powerpoint/2010/main" val="386359442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320</Words>
  <Application>Microsoft Office PowerPoint</Application>
  <PresentationFormat>Breedbeeld</PresentationFormat>
  <Paragraphs>46</Paragraphs>
  <Slides>50</Slides>
  <Notes>0</Notes>
  <HiddenSlides>6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Kantoorthema</vt:lpstr>
      <vt:lpstr>Thoughts on troughs</vt:lpstr>
      <vt:lpstr>Content</vt:lpstr>
      <vt:lpstr>PowerPoint-presentatie</vt:lpstr>
      <vt:lpstr>PowerPoint-presentatie</vt:lpstr>
      <vt:lpstr>PowerPoint-presentatie</vt:lpstr>
      <vt:lpstr>Ensemble Mean Response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How does the flow respond?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How does the heat transport respond?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Subconclusion about Ensemble Mean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Interesting correlations</vt:lpstr>
      <vt:lpstr>PowerPoint-presentatie</vt:lpstr>
      <vt:lpstr>PowerPoint-presentatie</vt:lpstr>
      <vt:lpstr>PowerPoint-presentatie</vt:lpstr>
      <vt:lpstr>PowerPoint-presentatie</vt:lpstr>
      <vt:lpstr>PowerPoint-presentatie</vt:lpstr>
      <vt:lpstr>Questions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Tale of Two Troughs</dc:title>
  <dc:creator>Janzing, G.W. (Joren)</dc:creator>
  <cp:lastModifiedBy>Janzing, G.W. (Joren)</cp:lastModifiedBy>
  <cp:revision>10</cp:revision>
  <dcterms:created xsi:type="dcterms:W3CDTF">2022-03-24T13:10:32Z</dcterms:created>
  <dcterms:modified xsi:type="dcterms:W3CDTF">2022-03-29T14:51:21Z</dcterms:modified>
</cp:coreProperties>
</file>